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1" r:id="rId6"/>
    <p:sldId id="262" r:id="rId7"/>
    <p:sldId id="259" r:id="rId8"/>
    <p:sldId id="270" r:id="rId9"/>
    <p:sldId id="264" r:id="rId10"/>
    <p:sldId id="269" r:id="rId11"/>
    <p:sldId id="265" r:id="rId12"/>
    <p:sldId id="266" r:id="rId13"/>
    <p:sldId id="260" r:id="rId14"/>
    <p:sldId id="26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291FE-208C-4D55-9AE3-9B807DE7AE28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FAEDE-AFD9-4CD6-8EC6-167DD48FBC2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041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7E80-6D02-436E-B511-63B295E6E639}" type="datetimeFigureOut">
              <a:rPr lang="id-ID" smtClean="0"/>
              <a:pPr/>
              <a:t>05/07/2013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1736-E125-466F-9CA2-A444566844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STRUKTUR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628800"/>
            <a:ext cx="6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Musytasyar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Syuriyyah</a:t>
            </a:r>
          </a:p>
          <a:p>
            <a:pPr marL="514350" indent="-514350"/>
            <a:r>
              <a:rPr lang="id-ID" sz="2800" dirty="0"/>
              <a:t>	</a:t>
            </a:r>
            <a:r>
              <a:rPr lang="id-ID" sz="2800" dirty="0" smtClean="0"/>
              <a:t>* Rois</a:t>
            </a:r>
          </a:p>
          <a:p>
            <a:pPr marL="514350" indent="-514350"/>
            <a:r>
              <a:rPr lang="id-ID" sz="2800" dirty="0"/>
              <a:t>	</a:t>
            </a:r>
            <a:r>
              <a:rPr lang="id-ID" sz="2800" dirty="0" smtClean="0"/>
              <a:t>* Katib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sz="2800" dirty="0" smtClean="0"/>
              <a:t>Tanfidziyyah</a:t>
            </a:r>
          </a:p>
          <a:p>
            <a:pPr marL="514350" indent="-514350"/>
            <a:r>
              <a:rPr lang="id-ID" sz="2800" dirty="0"/>
              <a:t>	</a:t>
            </a:r>
            <a:r>
              <a:rPr lang="id-ID" sz="2800" dirty="0" smtClean="0"/>
              <a:t>* Ketua</a:t>
            </a:r>
          </a:p>
          <a:p>
            <a:pPr marL="514350" indent="-514350"/>
            <a:r>
              <a:rPr lang="id-ID" sz="2800" dirty="0"/>
              <a:t>	</a:t>
            </a:r>
            <a:r>
              <a:rPr lang="id-ID" sz="2800" dirty="0" smtClean="0"/>
              <a:t>* Sekretaris</a:t>
            </a:r>
          </a:p>
          <a:p>
            <a:pPr marL="514350" indent="-514350"/>
            <a:r>
              <a:rPr lang="id-ID" sz="2800" dirty="0"/>
              <a:t>	</a:t>
            </a:r>
            <a:r>
              <a:rPr lang="id-ID" sz="2800" dirty="0" smtClean="0"/>
              <a:t>* Bendahara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PERANGKAT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412777"/>
            <a:ext cx="6264696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Lembaga 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Lajnah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Badan Otonom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JATMAN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Muslimat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Ansor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Fatayat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IPNU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IPPNU</a:t>
            </a:r>
          </a:p>
          <a:p>
            <a:pPr marL="971550" lvl="1" indent="-514350">
              <a:buFont typeface="Arial" charset="0"/>
              <a:buChar char="•"/>
            </a:pPr>
            <a:endParaRPr lang="id-ID" sz="2800" dirty="0" smtClean="0"/>
          </a:p>
          <a:p>
            <a:pPr marL="971550" lvl="1" indent="-514350">
              <a:buFont typeface="Arial" charset="0"/>
              <a:buChar char="•"/>
            </a:pPr>
            <a:endParaRPr lang="id-ID" sz="2800" dirty="0"/>
          </a:p>
          <a:p>
            <a:pPr marL="971550" lvl="1" indent="-514350">
              <a:buFont typeface="Arial" charset="0"/>
              <a:buChar char="•"/>
            </a:pPr>
            <a:endParaRPr lang="id-ID" sz="2800" dirty="0" smtClean="0"/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JQH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PagarNusa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Isnu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Pergunu</a:t>
            </a:r>
          </a:p>
          <a:p>
            <a:pPr marL="971550" lvl="1" indent="-514350">
              <a:buFont typeface="Arial" charset="0"/>
              <a:buChar char="•"/>
            </a:pPr>
            <a:r>
              <a:rPr lang="id-ID" sz="2800" dirty="0" smtClean="0"/>
              <a:t>Sarbumusi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TINGKAT KEPENGURUSAN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616601"/>
            <a:ext cx="6264696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Pengurus Besar 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Pengurus Wilayah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Pengurus Cabang Istimewa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Pengurus Cabang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Majelis Wakil  Cabang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Pengurus Ranting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Pengurus Anak Ranting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KIPRAH NASIONAL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628800"/>
            <a:ext cx="6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Majelis Islam A’la Indonesia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Proklamasi Kemerdekaan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Resolusi jihad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Pemberantasan PKI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Pengembangan pendidikan Islam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Pengembangan dan pemberdayaan masyarakat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“Pemadam kerusuhan”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KIPRAH INTERNASIONAL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700808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Komite Hijaz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Konferensi Islam Asia Afrika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Konferensi Ulama dan Cendikiawan Islam Internasional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Multaqo Sufi Internasional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Pertemuan-pertemuan Ulama Internasional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Fasilitator perdamaian di berbagai negara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pPr algn="l"/>
            <a:r>
              <a:rPr lang="id-ID" dirty="0" smtClean="0"/>
              <a:t>NAHDLATUL ‘ULAMA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556792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Nahdlah 	= Kebangkitan</a:t>
            </a:r>
          </a:p>
          <a:p>
            <a:r>
              <a:rPr lang="id-ID" sz="2800" dirty="0" smtClean="0"/>
              <a:t>‘Ulama	= Ulama </a:t>
            </a:r>
          </a:p>
          <a:p>
            <a:endParaRPr lang="ar-SA" sz="2800" dirty="0" smtClean="0"/>
          </a:p>
          <a:p>
            <a:r>
              <a:rPr lang="id-ID" sz="2800" dirty="0" smtClean="0"/>
              <a:t>NU 	= jam’iyyah diniyyah islamiyyah 	   ijtima’iyyah </a:t>
            </a:r>
          </a:p>
          <a:p>
            <a:r>
              <a:rPr lang="id-ID" sz="2800" dirty="0" smtClean="0"/>
              <a:t>	= organisasi sosial kemasyarakatan</a:t>
            </a:r>
          </a:p>
          <a:p>
            <a:r>
              <a:rPr lang="id-ID" sz="2800" dirty="0" smtClean="0"/>
              <a:t>	= organisasi keagamaan Islam</a:t>
            </a:r>
          </a:p>
          <a:p>
            <a:r>
              <a:rPr lang="id-ID" sz="2800" dirty="0" smtClean="0"/>
              <a:t>	= bukan partai politik</a:t>
            </a:r>
          </a:p>
          <a:p>
            <a:r>
              <a:rPr lang="id-ID" sz="2800" dirty="0" smtClean="0"/>
              <a:t>	= ormas</a:t>
            </a:r>
          </a:p>
          <a:p>
            <a:endParaRPr lang="id-ID" sz="28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1" name="Picture 10" descr="ban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240113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131024" cy="1143000"/>
          </a:xfrm>
        </p:spPr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407542"/>
            <a:ext cx="62646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Berlakunya ajaran </a:t>
            </a:r>
            <a:r>
              <a:rPr lang="id-ID" sz="2800" dirty="0"/>
              <a:t>Islam </a:t>
            </a:r>
            <a:r>
              <a:rPr lang="id-ID" sz="2800" dirty="0" smtClean="0"/>
              <a:t>yang menganut faham </a:t>
            </a:r>
            <a:r>
              <a:rPr lang="id-ID" sz="2800" dirty="0"/>
              <a:t>Ahlussunnah Wal Jama'ah </a:t>
            </a:r>
            <a:r>
              <a:rPr lang="id-ID" sz="2800" dirty="0" smtClean="0"/>
              <a:t>untuk terwujudnya tatanan masyarakat yang berkeadilan demi kemaslahatan, kesejah-teraan umat dan demi terciptanya rahmat bagi semesta</a:t>
            </a:r>
          </a:p>
          <a:p>
            <a:endParaRPr lang="id-ID" dirty="0" smtClean="0"/>
          </a:p>
          <a:p>
            <a:r>
              <a:rPr lang="id-ID" sz="2800" dirty="0" smtClean="0">
                <a:solidFill>
                  <a:srgbClr val="FFFF00"/>
                </a:solidFill>
              </a:rPr>
              <a:t>Islam Ahlus sunnah wal jama’ah adalah Islam  yang  menjadi Rohmatan Lil ‘alamin</a:t>
            </a:r>
          </a:p>
          <a:p>
            <a:endParaRPr lang="id-ID" dirty="0">
              <a:solidFill>
                <a:srgbClr val="FFFF00"/>
              </a:solidFill>
            </a:endParaRPr>
          </a:p>
          <a:p>
            <a:r>
              <a:rPr lang="id-ID" sz="2800" dirty="0" smtClean="0">
                <a:solidFill>
                  <a:srgbClr val="FFFF00"/>
                </a:solidFill>
              </a:rPr>
              <a:t>Di Indonesia ditegakkan dalam </a:t>
            </a:r>
            <a:r>
              <a:rPr lang="id-ID" sz="2800" dirty="0">
                <a:solidFill>
                  <a:srgbClr val="FFFF00"/>
                </a:solidFill>
              </a:rPr>
              <a:t>wadah Negara Kesatuan Republik </a:t>
            </a:r>
            <a:r>
              <a:rPr lang="id-ID" sz="2800" dirty="0" smtClean="0">
                <a:solidFill>
                  <a:srgbClr val="FFFF00"/>
                </a:solidFill>
              </a:rPr>
              <a:t>Indonesia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131024" cy="1143000"/>
          </a:xfrm>
        </p:spPr>
        <p:txBody>
          <a:bodyPr/>
          <a:lstStyle/>
          <a:p>
            <a:r>
              <a:rPr lang="id-ID" dirty="0" smtClean="0"/>
              <a:t>SANAD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407542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Faham Islam Ahlus Sunnah Wal Jama’ah yang dipegang NU adalah :</a:t>
            </a:r>
          </a:p>
          <a:p>
            <a:endParaRPr lang="id-ID" sz="2800" dirty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id-ID" sz="2800" dirty="0" smtClean="0"/>
              <a:t>Faham mayoritas umat Islam di seluruh penjuru dunia (sawadil a’zham) dari sejak generasi salafus shalih</a:t>
            </a:r>
          </a:p>
          <a:p>
            <a:pPr marL="514350" indent="-514350">
              <a:buAutoNum type="arabicPeriod"/>
            </a:pPr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Bersilsilah sanad shahih sampai baginda Nabi Muhammad saw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GERAKAN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556792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Gerakan NU adalah transformasi sosial membentuk khoiro ummah</a:t>
            </a:r>
          </a:p>
          <a:p>
            <a:endParaRPr lang="id-ID" sz="2800" dirty="0"/>
          </a:p>
          <a:p>
            <a:r>
              <a:rPr lang="id-ID" sz="2800" dirty="0" smtClean="0"/>
              <a:t>Mabadi Khoiro Ummah :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Ash-shidqu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Al-Amanah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Al-’Adlu</a:t>
            </a:r>
          </a:p>
          <a:p>
            <a:pPr marL="514350" indent="-514350">
              <a:buAutoNum type="arabicPeriod"/>
            </a:pPr>
            <a:r>
              <a:rPr lang="id-ID" sz="2800" smtClean="0"/>
              <a:t>At-Ta’awun</a:t>
            </a:r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Al-Istiqomah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SIKAP KEMASYARAKATAN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628800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Muslim Ahlus Sunnah Wal Jama’ah adalah ummat wasathan yang ditampakkan dalam sikap kemasyarakatan :</a:t>
            </a:r>
          </a:p>
          <a:p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At-Tawassuth dan al-i’tidal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At-Tasamuh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At-Tawazun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Al-Amr bil ma’ruf wan-nahyu ‘anil munkar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KENAPA BERORGANISASI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772816"/>
            <a:ext cx="62646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Agar berada dalam barisan yang rapih bersaf-saf, Q.S. Ash-Shaff ayat 4 :</a:t>
            </a:r>
          </a:p>
          <a:p>
            <a:pPr marL="95250" indent="-4763" algn="r" rtl="1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إن الله يحب الذين يقاتلون في سبيله صفا </a:t>
            </a:r>
            <a:endParaRPr lang="id-ID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95250" indent="-4763" algn="r" rtl="1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كأنهم بنيان مرصوص</a:t>
            </a:r>
            <a:endParaRPr lang="id-ID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/>
            <a:endParaRPr lang="ar-SA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Kebenaran yang tidak terorganisir akan dikalahkan oleh kebatilan yang terorganisir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id-ID" dirty="0" smtClean="0"/>
              <a:t>KENAPA BER-NU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772816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Pemahaman ajaran Islamnya bersanad shahih sampai Baginda Nabi Muhammad saw dan merupakan pemahaman mayoritas umat Islam di seluruh dunia</a:t>
            </a:r>
            <a:endParaRPr lang="id-ID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Berjejaring dalam rantai dakwah sejak masa baginda Nabi Muhammad saw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Berjejaring dalam rantai keulamaan internasional bersama para ulama terpercaya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131024" cy="1143000"/>
          </a:xfrm>
        </p:spPr>
        <p:txBody>
          <a:bodyPr/>
          <a:lstStyle/>
          <a:p>
            <a:r>
              <a:rPr lang="id-ID" dirty="0" smtClean="0"/>
              <a:t>SEJARAH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340768"/>
            <a:ext cx="62646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Didirikan 16 Rajab 1344 H bertepatan 31 Januari 1926 M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Didirikan untuk merapatkan barisan para ulama ahlus sunnah wal jama’ah yang sebelumnya telah ada, terutama dalam barisan para ulama pesantren dan para santrinya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Didirikan oleh para ulama terpercaya yang salah satu penentunya adalah K.H. Hasyim Asy’ari Tebuireng Jombang setelah dua tahun meminta waktu beristikharah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8256" y="0"/>
            <a:ext cx="2430000" cy="6858000"/>
            <a:chOff x="-18256" y="0"/>
            <a:chExt cx="2430000" cy="6858000"/>
          </a:xfrm>
        </p:grpSpPr>
        <p:sp>
          <p:nvSpPr>
            <p:cNvPr id="4" name="Rectangle 3"/>
            <p:cNvSpPr/>
            <p:nvPr/>
          </p:nvSpPr>
          <p:spPr>
            <a:xfrm>
              <a:off x="-18256" y="0"/>
              <a:ext cx="2430000" cy="685800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5" name="Picture 4" descr="NU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7693" y="0"/>
              <a:ext cx="2428875" cy="18859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4990" y="2073037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عليكم بفرقة  أهل السنة 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الجماعة الناجية</a:t>
            </a:r>
          </a:p>
          <a:p>
            <a:pPr algn="just" rtl="1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 عليكم بالسواد الأعظم </a:t>
            </a:r>
            <a:endParaRPr lang="id-ID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" name="Picture 7" descr="kh hasyim asy'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65104"/>
            <a:ext cx="183097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499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NAHDLATUL ‘ULAMA</vt:lpstr>
      <vt:lpstr>TUJUAN</vt:lpstr>
      <vt:lpstr>SANAD</vt:lpstr>
      <vt:lpstr>GERAKAN</vt:lpstr>
      <vt:lpstr>SIKAP KEMASYARAKATAN</vt:lpstr>
      <vt:lpstr>KENAPA BERORGANISASI</vt:lpstr>
      <vt:lpstr>KENAPA BER-NU</vt:lpstr>
      <vt:lpstr>SEJARAH</vt:lpstr>
      <vt:lpstr>STRUKTUR</vt:lpstr>
      <vt:lpstr>PERANGKAT</vt:lpstr>
      <vt:lpstr>TINGKAT KEPENGURUSAN</vt:lpstr>
      <vt:lpstr>KIPRAH NASIONAL</vt:lpstr>
      <vt:lpstr>KIPRAH INTERNASIONAL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kristiawan atmadi</dc:creator>
  <cp:lastModifiedBy>Acer</cp:lastModifiedBy>
  <cp:revision>42</cp:revision>
  <dcterms:created xsi:type="dcterms:W3CDTF">2013-02-24T01:18:17Z</dcterms:created>
  <dcterms:modified xsi:type="dcterms:W3CDTF">2013-07-05T16:53:46Z</dcterms:modified>
</cp:coreProperties>
</file>